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37"/>
  </p:notesMasterIdLst>
  <p:sldIdLst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56" r:id="rId23"/>
    <p:sldId id="278" r:id="rId24"/>
    <p:sldId id="277" r:id="rId25"/>
    <p:sldId id="279" r:id="rId26"/>
    <p:sldId id="280" r:id="rId27"/>
    <p:sldId id="288" r:id="rId28"/>
    <p:sldId id="289" r:id="rId29"/>
    <p:sldId id="282" r:id="rId30"/>
    <p:sldId id="281" r:id="rId31"/>
    <p:sldId id="283" r:id="rId32"/>
    <p:sldId id="284" r:id="rId33"/>
    <p:sldId id="287" r:id="rId34"/>
    <p:sldId id="285" r:id="rId35"/>
    <p:sldId id="286" r:id="rId3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F6381-85B8-4812-8DA7-D08970671903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EC6A5D-336D-4812-A97E-738F1CECE3B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845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58a166b2ef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7" name="Google Shape;97;g58a166b2ef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58b2199b4b_1_2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58b2199b4b_1_2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58b2199b4b_1_2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58b2199b4b_1_2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58b2199b4b_1_2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58b2199b4b_1_2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g58b2199b4b_1_2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1" name="Google Shape;181;g58b2199b4b_1_2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58b2199b4b_1_2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58b2199b4b_1_2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58b2199b4b_1_2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5" name="Google Shape;195;g58b2199b4b_1_2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58b2199b4b_1_2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58b2199b4b_1_2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58b2199b4b_1_2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58b2199b4b_1_2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58b2199b4b_1_2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58b2199b4b_1_2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58b2199b4b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58b2199b4b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58a166b2ef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58a166b2ef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58b2199b4b_1_2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58b2199b4b_1_2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8b2199b4b_1_2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8b2199b4b_1_2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58b2199b4b_1_3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58b2199b4b_1_3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58b2199b4b_1_3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58b2199b4b_1_3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58a166b2ef_0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9" name="Google Shape;109;g58a166b2ef_0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58b2199b4b_1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58b2199b4b_1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58b2199b4b_1_2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58b2199b4b_1_2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58b2199b4b_1_2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58b2199b4b_1_2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58b2199b4b_1_2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58b2199b4b_1_2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58b2199b4b_1_2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58b2199b4b_1_2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58b2199b4b_1_2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58b2199b4b_1_2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42127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57448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13159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326560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9305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078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56740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0426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76241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66940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8496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3009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93092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276357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66006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56" name="Google Shape;56;p1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57" name="Google Shape;57;p1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810705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1" name="Google Shape;61;p15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025156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311700" y="2867800"/>
            <a:ext cx="8520600" cy="11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4" name="Google Shape;64;p16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941648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7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7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8" name="Google Shape;68;p17"/>
          <p:cNvSpPr txBox="1">
            <a:spLocks noGrp="1"/>
          </p:cNvSpPr>
          <p:nvPr>
            <p:ph type="body" idx="2"/>
          </p:nvPr>
        </p:nvSpPr>
        <p:spPr>
          <a:xfrm>
            <a:off x="4832400" y="1536633"/>
            <a:ext cx="39999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69" name="Google Shape;69;p17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1927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8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8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609751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9"/>
          <p:cNvSpPr txBox="1">
            <a:spLocks noGrp="1"/>
          </p:cNvSpPr>
          <p:nvPr>
            <p:ph type="title"/>
          </p:nvPr>
        </p:nvSpPr>
        <p:spPr>
          <a:xfrm>
            <a:off x="311700" y="740800"/>
            <a:ext cx="2808000" cy="100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75" name="Google Shape;75;p19"/>
          <p:cNvSpPr txBox="1">
            <a:spLocks noGrp="1"/>
          </p:cNvSpPr>
          <p:nvPr>
            <p:ph type="body" idx="1"/>
          </p:nvPr>
        </p:nvSpPr>
        <p:spPr>
          <a:xfrm>
            <a:off x="311700" y="1852800"/>
            <a:ext cx="2808000" cy="423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9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778082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 point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20"/>
          <p:cNvSpPr txBox="1">
            <a:spLocks noGrp="1"/>
          </p:cNvSpPr>
          <p:nvPr>
            <p:ph type="title"/>
          </p:nvPr>
        </p:nvSpPr>
        <p:spPr>
          <a:xfrm>
            <a:off x="490250" y="600200"/>
            <a:ext cx="6367800" cy="545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79" name="Google Shape;79;p20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755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634466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 title and description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21"/>
          <p:cNvSpPr/>
          <p:nvPr/>
        </p:nvSpPr>
        <p:spPr>
          <a:xfrm>
            <a:off x="4572000" y="-167"/>
            <a:ext cx="4572000" cy="6858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rgbClr val="000000"/>
              </a:buClr>
              <a:buSzPts val="1400"/>
              <a:buFont typeface="Arial"/>
              <a:buNone/>
            </a:pPr>
            <a:endParaRPr sz="1400" kern="0">
              <a:solidFill>
                <a:srgbClr val="000000"/>
              </a:solidFill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1"/>
          <p:cNvSpPr txBox="1">
            <a:spLocks noGrp="1"/>
          </p:cNvSpPr>
          <p:nvPr>
            <p:ph type="title"/>
          </p:nvPr>
        </p:nvSpPr>
        <p:spPr>
          <a:xfrm>
            <a:off x="265500" y="1644233"/>
            <a:ext cx="4045200" cy="197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83" name="Google Shape;83;p21"/>
          <p:cNvSpPr txBox="1">
            <a:spLocks noGrp="1"/>
          </p:cNvSpPr>
          <p:nvPr>
            <p:ph type="subTitle" idx="1"/>
          </p:nvPr>
        </p:nvSpPr>
        <p:spPr>
          <a:xfrm>
            <a:off x="265500" y="3737433"/>
            <a:ext cx="4045200" cy="164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84" name="Google Shape;84;p21"/>
          <p:cNvSpPr txBox="1">
            <a:spLocks noGrp="1"/>
          </p:cNvSpPr>
          <p:nvPr>
            <p:ph type="body" idx="2"/>
          </p:nvPr>
        </p:nvSpPr>
        <p:spPr>
          <a:xfrm>
            <a:off x="4939500" y="965433"/>
            <a:ext cx="3837000" cy="492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5" name="Google Shape;85;p21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329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2"/>
          <p:cNvSpPr txBox="1">
            <a:spLocks noGrp="1"/>
          </p:cNvSpPr>
          <p:nvPr>
            <p:ph type="body" idx="1"/>
          </p:nvPr>
        </p:nvSpPr>
        <p:spPr>
          <a:xfrm>
            <a:off x="311700" y="5640767"/>
            <a:ext cx="5998800" cy="80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88" name="Google Shape;88;p22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201654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474833"/>
            <a:ext cx="8520600" cy="261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1" name="Google Shape;91;p23"/>
          <p:cNvSpPr txBox="1">
            <a:spLocks noGrp="1"/>
          </p:cNvSpPr>
          <p:nvPr>
            <p:ph type="body" idx="1"/>
          </p:nvPr>
        </p:nvSpPr>
        <p:spPr>
          <a:xfrm>
            <a:off x="311700" y="4202967"/>
            <a:ext cx="8520600" cy="173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2" name="Google Shape;92;p2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64194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24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>
                <a:solidFill>
                  <a:srgbClr val="595959"/>
                </a:solidFill>
              </a:rPr>
              <a:pPr/>
              <a:t>‹#›</a:t>
            </a:fld>
            <a:endParaRPr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5261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39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215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4618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6049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77238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84378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AD0C7-9E70-4CF6-A57F-BAAF7E9927FF}" type="datetimeFigureOut">
              <a:rPr lang="ru-RU" smtClean="0"/>
              <a:pPr/>
              <a:t>26.10.2021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33C27-41F1-4B63-92CE-59D0FAB348C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5172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57909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311700" y="593367"/>
            <a:ext cx="85206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311700" y="1536633"/>
            <a:ext cx="85206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sldNum" idx="12"/>
          </p:nvPr>
        </p:nvSpPr>
        <p:spPr>
          <a:xfrm>
            <a:off x="8472458" y="6217623"/>
            <a:ext cx="548700" cy="52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ru" kern="0">
                <a:solidFill>
                  <a:srgbClr val="595959"/>
                </a:solidFill>
              </a:rPr>
              <a:pPr/>
              <a:t>‹#›</a:t>
            </a:fld>
            <a:endParaRPr kern="0">
              <a:solidFill>
                <a:srgbClr val="59595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3043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25"/>
          <p:cNvSpPr txBox="1">
            <a:spLocks noGrp="1"/>
          </p:cNvSpPr>
          <p:nvPr>
            <p:ph type="ctrTitle"/>
          </p:nvPr>
        </p:nvSpPr>
        <p:spPr>
          <a:xfrm>
            <a:off x="311700" y="179967"/>
            <a:ext cx="8520600" cy="130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eorgia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Al-Farabi Kazakh National University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ru" sz="2200">
                <a:latin typeface="Times New Roman"/>
                <a:ea typeface="Times New Roman"/>
                <a:cs typeface="Times New Roman"/>
                <a:sym typeface="Times New Roman"/>
              </a:rPr>
              <a:t>Higher School of Medicine</a:t>
            </a:r>
            <a:endParaRPr sz="220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00" name="Google Shape;100;p25"/>
          <p:cNvSpPr txBox="1">
            <a:spLocks noGrp="1"/>
          </p:cNvSpPr>
          <p:nvPr>
            <p:ph type="subTitle" idx="1"/>
          </p:nvPr>
        </p:nvSpPr>
        <p:spPr>
          <a:xfrm>
            <a:off x="311700" y="3066800"/>
            <a:ext cx="8520600" cy="99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ru" sz="3000" b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Regulation of gene </a:t>
            </a:r>
            <a:r>
              <a:rPr lang="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expression</a:t>
            </a: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in </a:t>
            </a:r>
            <a:r>
              <a:rPr lang="en-US" sz="30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procaryotes</a:t>
            </a:r>
            <a:r>
              <a:rPr lang="ru-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and </a:t>
            </a:r>
            <a:r>
              <a:rPr lang="en-US" sz="3000" b="1" dirty="0" err="1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eucaryotes</a:t>
            </a:r>
            <a:r>
              <a:rPr lang="ru" sz="3000" b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endParaRPr sz="3000" b="1" dirty="0">
              <a:solidFill>
                <a:schemeClr val="dk1"/>
              </a:solidFill>
              <a:highlight>
                <a:schemeClr val="lt1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123728" y="5122378"/>
            <a:ext cx="5101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Lecturer: PhD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Pinsky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Ilya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800" b="1" dirty="0" err="1" smtClean="0">
                <a:latin typeface="Times New Roman" pitchFamily="18" charset="0"/>
                <a:cs typeface="Times New Roman" pitchFamily="18" charset="0"/>
              </a:rPr>
              <a:t>Vladimirovich</a:t>
            </a:r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3069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35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3" name="Google Shape;163;p35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64" name="Google Shape;164;p35"/>
          <p:cNvPicPr preferRelativeResize="0"/>
          <p:nvPr/>
        </p:nvPicPr>
        <p:blipFill rotWithShape="1">
          <a:blip r:embed="rId3" cstate="print">
            <a:alphaModFix/>
          </a:blip>
          <a:srcRect l="37408" t="24565" r="17590" b="21433"/>
          <a:stretch/>
        </p:blipFill>
        <p:spPr>
          <a:xfrm>
            <a:off x="917175" y="290400"/>
            <a:ext cx="6977774" cy="62772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159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3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" name="Google Shape;171;p36"/>
          <p:cNvPicPr preferRelativeResize="0"/>
          <p:nvPr/>
        </p:nvPicPr>
        <p:blipFill rotWithShape="1">
          <a:blip r:embed="rId3" cstate="print">
            <a:alphaModFix/>
          </a:blip>
          <a:srcRect l="37951" t="24322" r="18132" b="21676"/>
          <a:stretch/>
        </p:blipFill>
        <p:spPr>
          <a:xfrm>
            <a:off x="1313775" y="396635"/>
            <a:ext cx="6605976" cy="6089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5848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37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37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628653" y="2"/>
            <a:ext cx="7886699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51197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" name="Google Shape;185;p38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704345" y="2"/>
            <a:ext cx="773531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326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3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960290" y="2"/>
            <a:ext cx="7223427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880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40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40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9" name="Google Shape;199;p4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416979" y="2"/>
            <a:ext cx="8310049" cy="68580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316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4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4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6" name="Google Shape;206;p41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136489" y="0"/>
            <a:ext cx="6871029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6339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3" name="Google Shape;213;p4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007125" y="2"/>
            <a:ext cx="7129750" cy="68579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96945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p4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9" name="Google Shape;219;p4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0" name="Google Shape;220;p4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177144" y="0"/>
            <a:ext cx="678971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15092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44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44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7" name="Google Shape;227;p44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79512" y="0"/>
            <a:ext cx="878497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3317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6"/>
          <p:cNvSpPr txBox="1">
            <a:spLocks noGrp="1"/>
          </p:cNvSpPr>
          <p:nvPr>
            <p:ph type="ctrTitle"/>
          </p:nvPr>
        </p:nvSpPr>
        <p:spPr>
          <a:xfrm>
            <a:off x="165775" y="616633"/>
            <a:ext cx="8520600" cy="1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LEARNING OUTCOMES</a:t>
            </a:r>
            <a:endParaRPr sz="2400" b="1">
              <a:latin typeface="Cambria"/>
              <a:ea typeface="Cambria"/>
              <a:cs typeface="Cambria"/>
              <a:sym typeface="Cambria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ru" sz="2400" b="1">
                <a:latin typeface="Cambria"/>
                <a:ea typeface="Cambria"/>
                <a:cs typeface="Cambria"/>
                <a:sym typeface="Cambria"/>
              </a:rPr>
              <a:t>As a result of the lesson you will be able to:</a:t>
            </a:r>
            <a:endParaRPr sz="240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06" name="Google Shape;106;p26"/>
          <p:cNvSpPr txBox="1">
            <a:spLocks noGrp="1"/>
          </p:cNvSpPr>
          <p:nvPr>
            <p:ph type="subTitle" idx="1"/>
          </p:nvPr>
        </p:nvSpPr>
        <p:spPr>
          <a:xfrm>
            <a:off x="165775" y="2009100"/>
            <a:ext cx="8828400" cy="449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1. Define the terms: operon, </a:t>
            </a:r>
            <a:r>
              <a:rPr lang="en-US" sz="24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cistron</a:t>
            </a: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promoter.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2. Explain the functioning and regulation of the following operons: lac, </a:t>
            </a:r>
            <a:r>
              <a:rPr lang="en-US" sz="24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ara</a:t>
            </a: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</a:t>
            </a:r>
            <a:r>
              <a:rPr lang="en-US" sz="2400" b="1" i="1" dirty="0" err="1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trp</a:t>
            </a: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, gal.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3. Explain positive and negative controls of operons. 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4. Differentiate between constitutive and inducible promoters.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5. Explain the mechanism of transcription regulation in eukaryotes.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6. Describe the structure of the promoter: TATA-box, GC-box.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7. Explain the functions of enhancers and silencers.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8. Describe the role of transcription factors and activators in the regulation of transcription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9. Describe the structure and significance of DNA-binding domains and transcription activation domains. </a:t>
            </a:r>
          </a:p>
          <a:p>
            <a:pPr marL="342900" lvl="0" indent="-342900" algn="l">
              <a:spcBef>
                <a:spcPts val="0"/>
              </a:spcBef>
              <a:buFont typeface="Wingdings" pitchFamily="2" charset="2"/>
              <a:buChar char="q"/>
            </a:pPr>
            <a:r>
              <a:rPr lang="en-US" sz="2400" b="1" i="1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10. Compare translation regulation in pro- and eukaryotes</a:t>
            </a:r>
            <a:r>
              <a:rPr lang="en-US" sz="2400" b="1" i="1" dirty="0" smtClean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.</a:t>
            </a:r>
            <a:endParaRPr lang="en-US" sz="2400" b="1" i="1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0660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Questions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1. How do you think, why genome organization is different in prokaryotes and </a:t>
            </a:r>
            <a:r>
              <a:rPr lang="en-US" dirty="0" err="1" smtClean="0"/>
              <a:t>eucaryotes</a:t>
            </a:r>
            <a:r>
              <a:rPr lang="en-US" dirty="0" smtClean="0"/>
              <a:t>? Why </a:t>
            </a:r>
            <a:r>
              <a:rPr lang="en-US" dirty="0" err="1" smtClean="0"/>
              <a:t>procaryotic</a:t>
            </a:r>
            <a:r>
              <a:rPr lang="en-US" dirty="0" smtClean="0"/>
              <a:t> genes are organized in operons?</a:t>
            </a:r>
          </a:p>
          <a:p>
            <a:r>
              <a:rPr lang="en-US" dirty="0" smtClean="0"/>
              <a:t>2. The genes of antibiotic resistance in prokaryotes are constitutive or inducible? Make the basis for your answer. 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786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45"/>
          <p:cNvSpPr txBox="1"/>
          <p:nvPr/>
        </p:nvSpPr>
        <p:spPr>
          <a:xfrm>
            <a:off x="520550" y="396600"/>
            <a:ext cx="8427900" cy="360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rgbClr val="000000"/>
              </a:buClr>
              <a:buFont typeface="Arial"/>
              <a:buNone/>
            </a:pPr>
            <a:r>
              <a:rPr lang="ru" sz="3600" b="1" kern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Regulation of gene expression in eukaryotes</a:t>
            </a:r>
            <a:endParaRPr sz="3600" b="1" kern="0">
              <a:solidFill>
                <a:srgbClr val="FF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33" name="Google Shape;233;p4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550" y="2897900"/>
            <a:ext cx="7622300" cy="2937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62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1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31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8" name="Google Shape;138;p31"/>
          <p:cNvPicPr preferRelativeResize="0"/>
          <p:nvPr/>
        </p:nvPicPr>
        <p:blipFill rotWithShape="1">
          <a:blip r:embed="rId3">
            <a:alphaModFix/>
          </a:blip>
          <a:srcRect l="37677" t="21192" r="17595" b="23360"/>
          <a:stretch/>
        </p:blipFill>
        <p:spPr>
          <a:xfrm>
            <a:off x="1050250" y="363567"/>
            <a:ext cx="7117376" cy="6147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77911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46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46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0" name="Google Shape;240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8116" y="241300"/>
            <a:ext cx="8867775" cy="6375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532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7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47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7" name="Google Shape;247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2250" y="992767"/>
            <a:ext cx="7016926" cy="5165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06636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70" t="23505" r="27010" b="10103"/>
          <a:stretch/>
        </p:blipFill>
        <p:spPr bwMode="auto">
          <a:xfrm>
            <a:off x="467544" y="239244"/>
            <a:ext cx="8280920" cy="6286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7080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79" t="25841" r="41238" b="16013"/>
          <a:stretch/>
        </p:blipFill>
        <p:spPr bwMode="auto">
          <a:xfrm>
            <a:off x="1115616" y="332656"/>
            <a:ext cx="7056784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629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10" t="18145" r="28093" b="10927"/>
          <a:stretch/>
        </p:blipFill>
        <p:spPr bwMode="auto">
          <a:xfrm>
            <a:off x="395536" y="404664"/>
            <a:ext cx="8352928" cy="6192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96445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92696"/>
            <a:ext cx="813690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4534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94" t="21030" r="25000" b="9279"/>
          <a:stretch/>
        </p:blipFill>
        <p:spPr bwMode="auto">
          <a:xfrm>
            <a:off x="467544" y="332656"/>
            <a:ext cx="8496944" cy="6314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48340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7"/>
          <p:cNvSpPr txBox="1">
            <a:spLocks noGrp="1"/>
          </p:cNvSpPr>
          <p:nvPr>
            <p:ph type="ctrTitle"/>
          </p:nvPr>
        </p:nvSpPr>
        <p:spPr>
          <a:xfrm>
            <a:off x="311700" y="486867"/>
            <a:ext cx="8520600" cy="1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2800" b="1" dirty="0">
                <a:latin typeface="Cambria"/>
                <a:ea typeface="Cambria"/>
                <a:cs typeface="Cambria"/>
                <a:sym typeface="Cambria"/>
              </a:rPr>
              <a:t>Literature</a:t>
            </a:r>
            <a:endParaRPr b="1" dirty="0">
              <a:latin typeface="Cambria"/>
              <a:ea typeface="Cambria"/>
              <a:cs typeface="Cambria"/>
              <a:sym typeface="Cambria"/>
            </a:endParaRPr>
          </a:p>
        </p:txBody>
      </p:sp>
      <p:sp>
        <p:nvSpPr>
          <p:cNvPr id="112" name="Google Shape;112;p27"/>
          <p:cNvSpPr txBox="1">
            <a:spLocks noGrp="1"/>
          </p:cNvSpPr>
          <p:nvPr>
            <p:ph type="subTitle" idx="1"/>
          </p:nvPr>
        </p:nvSpPr>
        <p:spPr>
          <a:xfrm>
            <a:off x="311700" y="1923833"/>
            <a:ext cx="8176500" cy="401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lvl="0" indent="-457200" algn="l"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369-392; </a:t>
            </a:r>
          </a:p>
          <a:p>
            <a:pPr lvl="0" indent="-457200" algn="l">
              <a:buClr>
                <a:schemeClr val="dk1"/>
              </a:buClr>
              <a:buSzPts val="1800"/>
              <a:buFont typeface="Times New Roman"/>
              <a:buAutoNum type="arabicPeriod"/>
            </a:pPr>
            <a:r>
              <a:rPr lang="fr-FR" sz="24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Alberts et al., pp. 413-429.</a:t>
            </a:r>
          </a:p>
          <a:p>
            <a:pPr marL="457200" lvl="0" indent="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800"/>
              <a:buNone/>
            </a:pPr>
            <a:endParaRPr sz="18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endParaRPr sz="1800" dirty="0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4543691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5" t="30000" r="26600" b="7200"/>
          <a:stretch/>
        </p:blipFill>
        <p:spPr bwMode="auto">
          <a:xfrm>
            <a:off x="539552" y="332657"/>
            <a:ext cx="8208912" cy="60315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57752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89" t="68866" r="26623" b="7217"/>
          <a:stretch/>
        </p:blipFill>
        <p:spPr bwMode="auto">
          <a:xfrm>
            <a:off x="138353" y="1628800"/>
            <a:ext cx="8931336" cy="3384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71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75" t="27733" r="27875" b="18134"/>
          <a:stretch/>
        </p:blipFill>
        <p:spPr bwMode="auto">
          <a:xfrm>
            <a:off x="323528" y="332656"/>
            <a:ext cx="8568952" cy="61206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4004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15" t="29966" r="28170" b="20275"/>
          <a:stretch/>
        </p:blipFill>
        <p:spPr bwMode="auto">
          <a:xfrm>
            <a:off x="323528" y="476671"/>
            <a:ext cx="8499271" cy="60796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47631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8"/>
          <p:cNvSpPr txBox="1">
            <a:spLocks noGrp="1"/>
          </p:cNvSpPr>
          <p:nvPr>
            <p:ph type="subTitle" idx="1"/>
          </p:nvPr>
        </p:nvSpPr>
        <p:spPr>
          <a:xfrm>
            <a:off x="311700" y="1422400"/>
            <a:ext cx="8520600" cy="209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2400" b="1" dirty="0" smtClean="0">
                <a:solidFill>
                  <a:srgbClr val="FF0000"/>
                </a:solidFill>
              </a:rPr>
              <a:t>WH</a:t>
            </a:r>
            <a:r>
              <a:rPr lang="en-US" sz="2400" b="1" dirty="0" smtClean="0">
                <a:solidFill>
                  <a:srgbClr val="FF0000"/>
                </a:solidFill>
              </a:rPr>
              <a:t>AT FOR</a:t>
            </a:r>
            <a:r>
              <a:rPr lang="ru" sz="2400" b="1" dirty="0" smtClean="0">
                <a:solidFill>
                  <a:srgbClr val="FF0000"/>
                </a:solidFill>
              </a:rPr>
              <a:t> </a:t>
            </a:r>
            <a:r>
              <a:rPr lang="ru" sz="2400" b="1" dirty="0">
                <a:solidFill>
                  <a:srgbClr val="FF0000"/>
                </a:solidFill>
              </a:rPr>
              <a:t>REGULATE GENE EXPRESSION??</a:t>
            </a:r>
            <a:endParaRPr sz="2400" b="1" dirty="0">
              <a:solidFill>
                <a:srgbClr val="FF0000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45720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❏"/>
            </a:pPr>
            <a:r>
              <a:rPr lang="ru" b="1" dirty="0">
                <a:solidFill>
                  <a:schemeClr val="dk1"/>
                </a:solidFill>
              </a:rPr>
              <a:t>Adaptation  (Energy Conservation)</a:t>
            </a:r>
            <a:endParaRPr b="1" dirty="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❏"/>
            </a:pPr>
            <a:r>
              <a:rPr lang="ru" b="1" dirty="0">
                <a:solidFill>
                  <a:schemeClr val="dk1"/>
                </a:solidFill>
              </a:rPr>
              <a:t>Development</a:t>
            </a:r>
            <a:endParaRPr b="1" dirty="0">
              <a:solidFill>
                <a:schemeClr val="dk1"/>
              </a:solidFill>
            </a:endParaRPr>
          </a:p>
          <a:p>
            <a:pPr marL="457200" lvl="0" indent="-4064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❏"/>
            </a:pPr>
            <a:r>
              <a:rPr lang="ru" b="1" dirty="0">
                <a:solidFill>
                  <a:schemeClr val="dk1"/>
                </a:solidFill>
              </a:rPr>
              <a:t>Differentiation</a:t>
            </a:r>
            <a:endParaRPr b="1" dirty="0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6387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9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29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4" name="Google Shape;124;p29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0" y="836714"/>
            <a:ext cx="9067800" cy="44644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3044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30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227000" y="594636"/>
            <a:ext cx="6853874" cy="5807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3580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32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239400" y="413135"/>
            <a:ext cx="6742326" cy="632919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806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33"/>
          <p:cNvSpPr txBox="1">
            <a:spLocks noGrp="1"/>
          </p:cNvSpPr>
          <p:nvPr>
            <p:ph type="ctrTitle"/>
          </p:nvPr>
        </p:nvSpPr>
        <p:spPr>
          <a:xfrm>
            <a:off x="311708" y="992767"/>
            <a:ext cx="8520600" cy="2736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33"/>
          <p:cNvSpPr txBox="1">
            <a:spLocks noGrp="1"/>
          </p:cNvSpPr>
          <p:nvPr>
            <p:ph type="subTitle" idx="1"/>
          </p:nvPr>
        </p:nvSpPr>
        <p:spPr>
          <a:xfrm>
            <a:off x="311700" y="3778833"/>
            <a:ext cx="8520600" cy="105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50" name="Google Shape;150;p33"/>
          <p:cNvPicPr preferRelativeResize="0"/>
          <p:nvPr/>
        </p:nvPicPr>
        <p:blipFill>
          <a:blip r:embed="rId3" cstate="print">
            <a:alphaModFix/>
          </a:blip>
          <a:stretch>
            <a:fillRect/>
          </a:stretch>
        </p:blipFill>
        <p:spPr>
          <a:xfrm>
            <a:off x="107504" y="0"/>
            <a:ext cx="8784976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6154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34"/>
          <p:cNvPicPr preferRelativeResize="0"/>
          <p:nvPr/>
        </p:nvPicPr>
        <p:blipFill rotWithShape="1">
          <a:blip r:embed="rId3" cstate="print">
            <a:alphaModFix/>
          </a:blip>
          <a:srcRect l="37681" t="24325" r="17862" b="20465"/>
          <a:stretch/>
        </p:blipFill>
        <p:spPr>
          <a:xfrm>
            <a:off x="1070027" y="269685"/>
            <a:ext cx="6787750" cy="631863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131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1107</TotalTime>
  <Words>245</Words>
  <Application>Microsoft Office PowerPoint</Application>
  <PresentationFormat>Экран (4:3)</PresentationFormat>
  <Paragraphs>31</Paragraphs>
  <Slides>33</Slides>
  <Notes>23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33</vt:i4>
      </vt:variant>
    </vt:vector>
  </HeadingPairs>
  <TitlesOfParts>
    <vt:vector size="36" baseType="lpstr">
      <vt:lpstr>Тема Office</vt:lpstr>
      <vt:lpstr>Simple Light</vt:lpstr>
      <vt:lpstr>1_Simple Light</vt:lpstr>
      <vt:lpstr>Al-Farabi Kazakh National University Higher School of Medicine</vt:lpstr>
      <vt:lpstr>LEARNING OUTCOMES As a result of the lesson you will be able to:</vt:lpstr>
      <vt:lpstr>Literature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Questions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created xsi:type="dcterms:W3CDTF">2019-10-20T19:59:27Z</dcterms:created>
  <dcterms:modified xsi:type="dcterms:W3CDTF">2021-10-26T17:00:16Z</dcterms:modified>
</cp:coreProperties>
</file>